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258" r:id="rId4"/>
    <p:sldId id="514" r:id="rId5"/>
    <p:sldId id="515" r:id="rId6"/>
    <p:sldId id="516" r:id="rId7"/>
    <p:sldId id="517"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7" r:id="rId55"/>
    <p:sldId id="568" r:id="rId56"/>
    <p:sldId id="569" r:id="rId57"/>
    <p:sldId id="570" r:id="rId58"/>
    <p:sldId id="571" r:id="rId59"/>
    <p:sldId id="565" r:id="rId60"/>
    <p:sldId id="260" r:id="rId61"/>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40"/>
    <p:restoredTop sz="94640"/>
  </p:normalViewPr>
  <p:slideViewPr>
    <p:cSldViewPr>
      <p:cViewPr varScale="1">
        <p:scale>
          <a:sx n="114" d="100"/>
          <a:sy n="114" d="100"/>
        </p:scale>
        <p:origin x="168" y="164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6/15/20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6/15/20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4112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930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4157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60338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1" y="381000"/>
            <a:ext cx="3684463" cy="131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onsola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7"/>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21" name="Google Shape;21;p7" descr="bioinformatics.ca-logo-white-text.png"/>
          <p:cNvPicPr preferRelativeResize="0"/>
          <p:nvPr/>
        </p:nvPicPr>
        <p:blipFill rotWithShape="1">
          <a:blip r:embed="rId2">
            <a:alphaModFix/>
          </a:blip>
          <a:srcRect/>
          <a:stretch/>
        </p:blipFill>
        <p:spPr>
          <a:xfrm>
            <a:off x="76200" y="1656599"/>
            <a:ext cx="1729740" cy="727826"/>
          </a:xfrm>
          <a:prstGeom prst="rect">
            <a:avLst/>
          </a:prstGeom>
          <a:noFill/>
          <a:ln>
            <a:noFill/>
          </a:ln>
        </p:spPr>
      </p:pic>
    </p:spTree>
    <p:extLst>
      <p:ext uri="{BB962C8B-B14F-4D97-AF65-F5344CB8AC3E}">
        <p14:creationId xmlns:p14="http://schemas.microsoft.com/office/powerpoint/2010/main" val="357709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8"/>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967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489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p:nvPr/>
        </p:nvSpPr>
        <p:spPr>
          <a:xfrm>
            <a:off x="931221" y="2489451"/>
            <a:ext cx="10294920" cy="1447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9A3334"/>
              </a:buClr>
              <a:buSzPts val="4400"/>
              <a:buFont typeface="Verdana"/>
              <a:buNone/>
            </a:pPr>
            <a:r>
              <a:rPr lang="en-US" sz="4400" b="0" i="0" u="none" strike="noStrike" cap="none">
                <a:solidFill>
                  <a:srgbClr val="9A3334"/>
                </a:solidFill>
                <a:latin typeface="Verdana"/>
                <a:ea typeface="Verdana"/>
                <a:cs typeface="Verdana"/>
                <a:sym typeface="Verdana"/>
              </a:rPr>
              <a:t>Canadian Bioinformatics Workshops</a:t>
            </a:r>
            <a:endParaRPr/>
          </a:p>
        </p:txBody>
      </p:sp>
      <p:sp>
        <p:nvSpPr>
          <p:cNvPr id="70" name="Google Shape;70;p1"/>
          <p:cNvSpPr txBox="1"/>
          <p:nvPr/>
        </p:nvSpPr>
        <p:spPr>
          <a:xfrm>
            <a:off x="2058889" y="3719450"/>
            <a:ext cx="8039584" cy="192722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Verdana"/>
                <a:ea typeface="Verdana"/>
                <a:cs typeface="Verdana"/>
                <a:sym typeface="Verdana"/>
              </a:rPr>
              <a:t>www.bioinformatics.ca</a:t>
            </a:r>
            <a:endParaRPr sz="2800" b="0" i="0" u="none" strike="noStrike" cap="none">
              <a:solidFill>
                <a:schemeClr val="dk1"/>
              </a:solidFill>
              <a:latin typeface="Verdana"/>
              <a:ea typeface="Verdana"/>
              <a:cs typeface="Verdana"/>
              <a:sym typeface="Verdana"/>
            </a:endParaRPr>
          </a:p>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Verdana"/>
                <a:ea typeface="Verdana"/>
                <a:cs typeface="Verdana"/>
                <a:sym typeface="Verdana"/>
              </a:rPr>
              <a:t>bioinformaticsdotca.github.io</a:t>
            </a:r>
            <a:endParaRPr sz="2800" b="0" i="0" u="none" strike="noStrike" cap="none">
              <a:solidFill>
                <a:schemeClr val="dk1"/>
              </a:solidFill>
              <a:latin typeface="Verdana"/>
              <a:ea typeface="Verdana"/>
              <a:cs typeface="Verdana"/>
              <a:sym typeface="Verdana"/>
            </a:endParaRPr>
          </a:p>
        </p:txBody>
      </p:sp>
      <p:pic>
        <p:nvPicPr>
          <p:cNvPr id="71" name="Google Shape;71;p1"/>
          <p:cNvPicPr preferRelativeResize="0"/>
          <p:nvPr/>
        </p:nvPicPr>
        <p:blipFill rotWithShape="1">
          <a:blip r:embed="rId3">
            <a:alphaModFix/>
          </a:blip>
          <a:srcRect/>
          <a:stretch/>
        </p:blipFill>
        <p:spPr>
          <a:xfrm>
            <a:off x="20706545" y="5616657"/>
            <a:ext cx="243182" cy="201720"/>
          </a:xfrm>
          <a:prstGeom prst="rect">
            <a:avLst/>
          </a:prstGeom>
          <a:noFill/>
          <a:ln>
            <a:noFill/>
          </a:ln>
        </p:spPr>
      </p:pic>
      <p:pic>
        <p:nvPicPr>
          <p:cNvPr id="72" name="Google Shape;72;p1" descr="Funding and Entrance Fellowships 2020, Faculty Of Law, McGill ..."/>
          <p:cNvPicPr preferRelativeResize="0"/>
          <p:nvPr/>
        </p:nvPicPr>
        <p:blipFill rotWithShape="1">
          <a:blip r:embed="rId4">
            <a:alphaModFix/>
          </a:blip>
          <a:srcRect/>
          <a:stretch/>
        </p:blipFill>
        <p:spPr>
          <a:xfrm>
            <a:off x="10202645" y="5385065"/>
            <a:ext cx="1871856" cy="982724"/>
          </a:xfrm>
          <a:prstGeom prst="rect">
            <a:avLst/>
          </a:prstGeom>
          <a:noFill/>
          <a:ln>
            <a:noFill/>
          </a:ln>
        </p:spPr>
      </p:pic>
      <p:sp>
        <p:nvSpPr>
          <p:cNvPr id="73" name="Google Shape;73;p1"/>
          <p:cNvSpPr txBox="1"/>
          <p:nvPr/>
        </p:nvSpPr>
        <p:spPr>
          <a:xfrm>
            <a:off x="10338298" y="5471296"/>
            <a:ext cx="1307939"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0" i="0" u="none" strike="noStrike" cap="none">
                <a:solidFill>
                  <a:schemeClr val="dk1"/>
                </a:solidFill>
                <a:latin typeface="Verdana"/>
                <a:ea typeface="Verdana"/>
                <a:cs typeface="Verdana"/>
                <a:sym typeface="Verdana"/>
              </a:rPr>
              <a:t>Supported by </a:t>
            </a:r>
            <a:endParaRPr/>
          </a:p>
        </p:txBody>
      </p:sp>
    </p:spTree>
    <p:extLst>
      <p:ext uri="{BB962C8B-B14F-4D97-AF65-F5344CB8AC3E}">
        <p14:creationId xmlns:p14="http://schemas.microsoft.com/office/powerpoint/2010/main" val="425689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2" descr="Picture 1.png"/>
          <p:cNvPicPr preferRelativeResize="0"/>
          <p:nvPr/>
        </p:nvPicPr>
        <p:blipFill rotWithShape="1">
          <a:blip r:embed="rId3">
            <a:alphaModFix/>
          </a:blip>
          <a:srcRect/>
          <a:stretch/>
        </p:blipFill>
        <p:spPr>
          <a:xfrm>
            <a:off x="2822576" y="0"/>
            <a:ext cx="6518495" cy="6400800"/>
          </a:xfrm>
          <a:prstGeom prst="rect">
            <a:avLst/>
          </a:prstGeom>
          <a:noFill/>
          <a:ln>
            <a:noFill/>
          </a:ln>
        </p:spPr>
      </p:pic>
    </p:spTree>
    <p:extLst>
      <p:ext uri="{BB962C8B-B14F-4D97-AF65-F5344CB8AC3E}">
        <p14:creationId xmlns:p14="http://schemas.microsoft.com/office/powerpoint/2010/main" val="295336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ctrTitle"/>
          </p:nvPr>
        </p:nvSpPr>
        <p:spPr>
          <a:xfrm>
            <a:off x="3048000" y="-1300203"/>
            <a:ext cx="9144000" cy="2387600"/>
          </a:xfrm>
          <a:prstGeom prst="rect">
            <a:avLst/>
          </a:prstGeom>
          <a:noFill/>
          <a:ln>
            <a:noFill/>
          </a:ln>
        </p:spPr>
        <p:txBody>
          <a:bodyPr spcFirstLastPara="1" wrap="square" lIns="91425" tIns="45700" rIns="91425" bIns="45700" anchor="b" anchorCtr="0">
            <a:normAutofit/>
          </a:bodyPr>
          <a:lstStyle/>
          <a:p>
            <a:pPr algn="r" eaLnBrk="1" hangingPunct="1"/>
            <a:r>
              <a:rPr lang="en-US" sz="2800" dirty="0">
                <a:solidFill>
                  <a:schemeClr val="bg1"/>
                </a:solidFill>
                <a:latin typeface="Calibri" charset="0"/>
                <a:cs typeface="Segoe UI" charset="0"/>
              </a:rPr>
              <a:t>Introduction to IGV: The Integrative Genomics Viewer</a:t>
            </a:r>
          </a:p>
        </p:txBody>
      </p:sp>
      <p:sp>
        <p:nvSpPr>
          <p:cNvPr id="84" name="Google Shape;84;p3"/>
          <p:cNvSpPr txBox="1">
            <a:spLocks noGrp="1"/>
          </p:cNvSpPr>
          <p:nvPr>
            <p:ph type="subTitle" idx="1"/>
          </p:nvPr>
        </p:nvSpPr>
        <p:spPr>
          <a:xfrm>
            <a:off x="3048000" y="1087397"/>
            <a:ext cx="9144000" cy="1655762"/>
          </a:xfrm>
          <a:prstGeom prst="rect">
            <a:avLst/>
          </a:prstGeom>
          <a:noFill/>
          <a:ln>
            <a:noFill/>
          </a:ln>
        </p:spPr>
        <p:txBody>
          <a:bodyPr spcFirstLastPara="1" wrap="square" lIns="91425" tIns="45700" rIns="91425" bIns="45700" anchor="t" anchorCtr="0">
            <a:normAutofit/>
          </a:bodyPr>
          <a:lstStyle/>
          <a:p>
            <a:pPr marL="0" lvl="0" indent="0" algn="r">
              <a:spcBef>
                <a:spcPts val="0"/>
              </a:spcBef>
              <a:buClr>
                <a:schemeClr val="lt1"/>
              </a:buClr>
            </a:pPr>
            <a:r>
              <a:rPr lang="en-US" sz="2000" dirty="0" err="1">
                <a:solidFill>
                  <a:schemeClr val="lt1"/>
                </a:solidFill>
              </a:rPr>
              <a:t>Kelsy</a:t>
            </a:r>
            <a:r>
              <a:rPr lang="en-US" sz="2000" dirty="0">
                <a:solidFill>
                  <a:schemeClr val="lt1"/>
                </a:solidFill>
              </a:rPr>
              <a:t> </a:t>
            </a:r>
            <a:r>
              <a:rPr lang="en-US" sz="2000" dirty="0" err="1">
                <a:solidFill>
                  <a:schemeClr val="lt1"/>
                </a:solidFill>
              </a:rPr>
              <a:t>Cotto</a:t>
            </a:r>
            <a:r>
              <a:rPr lang="en-US" sz="2000" dirty="0">
                <a:solidFill>
                  <a:schemeClr val="lt1"/>
                </a:solidFill>
              </a:rPr>
              <a:t>, Obi Griffith, Malachi Griffith, Saad Khan, Allegra Petti, </a:t>
            </a:r>
            <a:r>
              <a:rPr lang="en-US" sz="2000" dirty="0" err="1">
                <a:solidFill>
                  <a:schemeClr val="lt1"/>
                </a:solidFill>
              </a:rPr>
              <a:t>Huiming</a:t>
            </a:r>
            <a:r>
              <a:rPr lang="en-US" sz="2000" dirty="0">
                <a:solidFill>
                  <a:schemeClr val="lt1"/>
                </a:solidFill>
              </a:rPr>
              <a:t> Xia </a:t>
            </a:r>
          </a:p>
          <a:p>
            <a:pPr marL="0" lvl="0" indent="0" algn="r" rtl="0">
              <a:lnSpc>
                <a:spcPct val="90000"/>
              </a:lnSpc>
              <a:spcBef>
                <a:spcPts val="1000"/>
              </a:spcBef>
              <a:spcAft>
                <a:spcPts val="0"/>
              </a:spcAft>
              <a:buClr>
                <a:schemeClr val="lt1"/>
              </a:buClr>
              <a:buSzPts val="2400"/>
              <a:buNone/>
            </a:pPr>
            <a:r>
              <a:rPr lang="en-US" dirty="0">
                <a:solidFill>
                  <a:schemeClr val="lt1"/>
                </a:solidFill>
              </a:rPr>
              <a:t>Informatics for RNA-</a:t>
            </a:r>
            <a:r>
              <a:rPr lang="en-US" dirty="0" err="1">
                <a:solidFill>
                  <a:schemeClr val="lt1"/>
                </a:solidFill>
              </a:rPr>
              <a:t>seq</a:t>
            </a:r>
            <a:r>
              <a:rPr lang="en-US" dirty="0">
                <a:solidFill>
                  <a:schemeClr val="lt1"/>
                </a:solidFill>
              </a:rPr>
              <a:t> Analysis</a:t>
            </a:r>
            <a:endParaRPr dirty="0"/>
          </a:p>
          <a:p>
            <a:pPr marL="0" lvl="0" indent="0" algn="r" rtl="0">
              <a:lnSpc>
                <a:spcPct val="90000"/>
              </a:lnSpc>
              <a:spcBef>
                <a:spcPts val="1000"/>
              </a:spcBef>
              <a:spcAft>
                <a:spcPts val="0"/>
              </a:spcAft>
              <a:buClr>
                <a:schemeClr val="lt1"/>
              </a:buClr>
              <a:buSzPts val="2400"/>
              <a:buNone/>
            </a:pPr>
            <a:r>
              <a:rPr lang="en-US" dirty="0">
                <a:solidFill>
                  <a:schemeClr val="lt1"/>
                </a:solidFill>
              </a:rPr>
              <a:t>June 17-19, 2020</a:t>
            </a:r>
            <a:endParaRPr dirty="0"/>
          </a:p>
        </p:txBody>
      </p:sp>
      <p:sp>
        <p:nvSpPr>
          <p:cNvPr id="7" name="Rectangle 6">
            <a:extLst>
              <a:ext uri="{FF2B5EF4-FFF2-40B4-BE49-F238E27FC236}">
                <a16:creationId xmlns:a16="http://schemas.microsoft.com/office/drawing/2014/main" id="{2DBCB0E6-3B8B-7242-B96B-554C555F49BC}"/>
              </a:ext>
            </a:extLst>
          </p:cNvPr>
          <p:cNvSpPr/>
          <p:nvPr/>
        </p:nvSpPr>
        <p:spPr>
          <a:xfrm>
            <a:off x="0" y="2492896"/>
            <a:ext cx="12192000"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8" name="Picture 7" descr="Screen Shot 2015-11-13 at 10.21.07 PM.png">
            <a:extLst>
              <a:ext uri="{FF2B5EF4-FFF2-40B4-BE49-F238E27FC236}">
                <a16:creationId xmlns:a16="http://schemas.microsoft.com/office/drawing/2014/main" id="{61F1B84E-4F62-7A46-A588-11B6180FC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9" name="Picture 8">
            <a:extLst>
              <a:ext uri="{FF2B5EF4-FFF2-40B4-BE49-F238E27FC236}">
                <a16:creationId xmlns:a16="http://schemas.microsoft.com/office/drawing/2014/main" id="{FAFD5DA9-B5A6-BA48-B950-348FE25D2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Tree>
    <p:extLst>
      <p:ext uri="{BB962C8B-B14F-4D97-AF65-F5344CB8AC3E}">
        <p14:creationId xmlns:p14="http://schemas.microsoft.com/office/powerpoint/2010/main" val="203449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408540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97110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100" name="Google Shape;100;p5"/>
          <p:cNvSpPr txBox="1"/>
          <p:nvPr/>
        </p:nvSpPr>
        <p:spPr>
          <a:xfrm>
            <a:off x="790832" y="3966519"/>
            <a:ext cx="106020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Verdana"/>
                <a:ea typeface="Verdana"/>
                <a:cs typeface="Verdana"/>
                <a:sym typeface="Verdana"/>
              </a:rPr>
              <a:t>Workshop Sponsors:</a:t>
            </a:r>
            <a:endParaRPr/>
          </a:p>
        </p:txBody>
      </p:sp>
      <p:pic>
        <p:nvPicPr>
          <p:cNvPr id="101" name="Google Shape;101;p5"/>
          <p:cNvPicPr preferRelativeResize="0"/>
          <p:nvPr/>
        </p:nvPicPr>
        <p:blipFill rotWithShape="1">
          <a:blip r:embed="rId3">
            <a:alphaModFix/>
          </a:blip>
          <a:srcRect/>
          <a:stretch/>
        </p:blipFill>
        <p:spPr>
          <a:xfrm>
            <a:off x="2514600" y="4517673"/>
            <a:ext cx="1676400" cy="1206500"/>
          </a:xfrm>
          <a:prstGeom prst="rect">
            <a:avLst/>
          </a:prstGeom>
          <a:noFill/>
          <a:ln>
            <a:noFill/>
          </a:ln>
        </p:spPr>
      </p:pic>
      <p:pic>
        <p:nvPicPr>
          <p:cNvPr id="102" name="Google Shape;102;p5"/>
          <p:cNvPicPr preferRelativeResize="0"/>
          <p:nvPr/>
        </p:nvPicPr>
        <p:blipFill rotWithShape="1">
          <a:blip r:embed="rId4">
            <a:alphaModFix/>
          </a:blip>
          <a:srcRect/>
          <a:stretch/>
        </p:blipFill>
        <p:spPr>
          <a:xfrm>
            <a:off x="4781024" y="4858491"/>
            <a:ext cx="2781300" cy="787400"/>
          </a:xfrm>
          <a:prstGeom prst="rect">
            <a:avLst/>
          </a:prstGeom>
          <a:noFill/>
          <a:ln>
            <a:noFill/>
          </a:ln>
        </p:spPr>
      </p:pic>
      <p:pic>
        <p:nvPicPr>
          <p:cNvPr id="103" name="Google Shape;103;p5"/>
          <p:cNvPicPr preferRelativeResize="0"/>
          <p:nvPr/>
        </p:nvPicPr>
        <p:blipFill rotWithShape="1">
          <a:blip r:embed="rId5">
            <a:alphaModFix/>
          </a:blip>
          <a:srcRect/>
          <a:stretch/>
        </p:blipFill>
        <p:spPr>
          <a:xfrm>
            <a:off x="7819767" y="4660327"/>
            <a:ext cx="3114941" cy="1126171"/>
          </a:xfrm>
          <a:prstGeom prst="rect">
            <a:avLst/>
          </a:prstGeom>
          <a:noFill/>
          <a:ln>
            <a:noFill/>
          </a:ln>
        </p:spPr>
      </p:pic>
      <p:pic>
        <p:nvPicPr>
          <p:cNvPr id="105" name="Google Shape;105;p5" descr="Comp_Ca"/>
          <p:cNvPicPr preferRelativeResize="0"/>
          <p:nvPr/>
        </p:nvPicPr>
        <p:blipFill rotWithShape="1">
          <a:blip r:embed="rId6">
            <a:alphaModFix/>
          </a:blip>
          <a:srcRect/>
          <a:stretch/>
        </p:blipFill>
        <p:spPr>
          <a:xfrm>
            <a:off x="445006" y="4545552"/>
            <a:ext cx="1183055" cy="1510030"/>
          </a:xfrm>
          <a:prstGeom prst="rect">
            <a:avLst/>
          </a:prstGeom>
          <a:noFill/>
          <a:ln>
            <a:noFill/>
          </a:ln>
        </p:spPr>
      </p:pic>
    </p:spTree>
    <p:extLst>
      <p:ext uri="{BB962C8B-B14F-4D97-AF65-F5344CB8AC3E}">
        <p14:creationId xmlns:p14="http://schemas.microsoft.com/office/powerpoint/2010/main" val="209293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10128</TotalTime>
  <Words>3184</Words>
  <Application>Microsoft Macintosh PowerPoint</Application>
  <PresentationFormat>Widescreen</PresentationFormat>
  <Paragraphs>404</Paragraphs>
  <Slides>60</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ＭＳ Ｐゴシック</vt:lpstr>
      <vt:lpstr>Arial</vt:lpstr>
      <vt:lpstr>Calibri</vt:lpstr>
      <vt:lpstr>Consolas</vt:lpstr>
      <vt:lpstr>Segoe UI</vt:lpstr>
      <vt:lpstr>Verdana</vt:lpstr>
      <vt:lpstr>Wingdings</vt:lpstr>
      <vt:lpstr>Office Theme</vt:lpstr>
      <vt:lpstr>PowerPoint Presentation</vt:lpstr>
      <vt:lpstr>PowerPoint Presentation</vt:lpstr>
      <vt:lpstr>Introduction to IGV: The Integrative Genomics Viewer</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672</cp:revision>
  <dcterms:created xsi:type="dcterms:W3CDTF">2011-11-14T19:50:16Z</dcterms:created>
  <dcterms:modified xsi:type="dcterms:W3CDTF">2020-06-15T19:46:40Z</dcterms:modified>
</cp:coreProperties>
</file>